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63" r:id="rId5"/>
    <p:sldId id="258" r:id="rId6"/>
    <p:sldId id="267" r:id="rId7"/>
    <p:sldId id="261" r:id="rId8"/>
    <p:sldId id="265" r:id="rId9"/>
    <p:sldId id="259" r:id="rId10"/>
    <p:sldId id="266" r:id="rId11"/>
    <p:sldId id="260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C7D742-018E-42F9-AB75-A39B6C1AC3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gl-ES" dirty="0"/>
              <a:t>Na súa Memoria, na nosa Memoria.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307118-C4D5-4E6E-AAF7-686CB32D0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888" y="5225054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gl-ES" dirty="0"/>
              <a:t>IES Sánchez Cantón.</a:t>
            </a:r>
          </a:p>
          <a:p>
            <a:r>
              <a:rPr lang="gl-ES" dirty="0"/>
              <a:t>Lingua galega e literatura 4º ESO.</a:t>
            </a:r>
          </a:p>
          <a:p>
            <a:r>
              <a:rPr lang="gl-ES" dirty="0"/>
              <a:t>Curso 2021/22.</a:t>
            </a:r>
          </a:p>
        </p:txBody>
      </p:sp>
    </p:spTree>
    <p:extLst>
      <p:ext uri="{BB962C8B-B14F-4D97-AF65-F5344CB8AC3E}">
        <p14:creationId xmlns:p14="http://schemas.microsoft.com/office/powerpoint/2010/main" val="409772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F6D780-93A8-479F-9F6F-1A89E9AA1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226541"/>
            <a:ext cx="7896225" cy="590637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982F2E-FCA0-4185-BA54-E21B4DC293DB}"/>
              </a:ext>
            </a:extLst>
          </p:cNvPr>
          <p:cNvSpPr txBox="1"/>
          <p:nvPr/>
        </p:nvSpPr>
        <p:spPr>
          <a:xfrm>
            <a:off x="2686050" y="6353175"/>
            <a:ext cx="300990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María Lores</a:t>
            </a:r>
          </a:p>
        </p:txBody>
      </p:sp>
    </p:spTree>
    <p:extLst>
      <p:ext uri="{BB962C8B-B14F-4D97-AF65-F5344CB8AC3E}">
        <p14:creationId xmlns:p14="http://schemas.microsoft.com/office/powerpoint/2010/main" val="2994175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646B9-969D-43DE-ADAF-812FD92B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23690"/>
          </a:xfrm>
        </p:spPr>
        <p:txBody>
          <a:bodyPr/>
          <a:lstStyle/>
          <a:p>
            <a:r>
              <a:rPr lang="gl-ES" dirty="0"/>
              <a:t>Avaliación: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689EFF-E209-4AC8-8E0B-200C32DD5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28775"/>
            <a:ext cx="8915400" cy="4605115"/>
          </a:xfrm>
        </p:spPr>
        <p:txBody>
          <a:bodyPr>
            <a:normAutofit/>
          </a:bodyPr>
          <a:lstStyle/>
          <a:p>
            <a:pPr algn="just"/>
            <a:r>
              <a:rPr lang="gl-ES" dirty="0"/>
              <a:t>Todas as tarefas realizadas polo alumnado son avaliadas mediante rúbricas (para a entrevista, para as exposicións orais e para o documental.).</a:t>
            </a:r>
          </a:p>
          <a:p>
            <a:pPr algn="just"/>
            <a:endParaRPr lang="gl-ES" dirty="0"/>
          </a:p>
          <a:p>
            <a:pPr algn="just"/>
            <a:r>
              <a:rPr lang="gl-ES" dirty="0"/>
              <a:t>Todo o alumnado do grupo recibe a mesma cualificación.</a:t>
            </a:r>
          </a:p>
          <a:p>
            <a:pPr algn="just"/>
            <a:endParaRPr lang="gl-ES" dirty="0"/>
          </a:p>
          <a:p>
            <a:pPr algn="just"/>
            <a:r>
              <a:rPr lang="gl-ES" dirty="0"/>
              <a:t>A cualificación é trimestral e ten unha ponderación dun 20% da nota da avaliación correspondente (consta na nosa Programación Didáctica no apartado de avaliación da oralidade da Lingua).</a:t>
            </a:r>
          </a:p>
          <a:p>
            <a:pPr algn="just"/>
            <a:endParaRPr lang="gl-ES" dirty="0"/>
          </a:p>
          <a:p>
            <a:pPr algn="just"/>
            <a:r>
              <a:rPr lang="gl-ES" dirty="0"/>
              <a:t>As competencias traballadas nesta práctica son: Competencia lingüística, aprender a aprender, competencia social e cidadá, competencia en expresións culturais e competencia dixital.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4247821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22DAD3-7407-4E93-A1E7-24584765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409574"/>
            <a:ext cx="7658100" cy="57435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CB0231-7831-4967-88DC-39F857C24BD3}"/>
              </a:ext>
            </a:extLst>
          </p:cNvPr>
          <p:cNvSpPr txBox="1"/>
          <p:nvPr/>
        </p:nvSpPr>
        <p:spPr>
          <a:xfrm>
            <a:off x="1476375" y="5343525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Luís </a:t>
            </a:r>
            <a:r>
              <a:rPr lang="gl-ES" dirty="0" err="1"/>
              <a:t>Bará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438577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6E140-E112-4CE3-ACF2-1F8C23AA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224" y="4015009"/>
            <a:ext cx="8911687" cy="1995265"/>
          </a:xfrm>
        </p:spPr>
        <p:txBody>
          <a:bodyPr>
            <a:normAutofit fontScale="90000"/>
          </a:bodyPr>
          <a:lstStyle/>
          <a:p>
            <a:r>
              <a:rPr lang="gl-ES" dirty="0"/>
              <a:t>Moitas grazas pola vosa atención.</a:t>
            </a:r>
            <a:br>
              <a:rPr lang="gl-ES" dirty="0"/>
            </a:br>
            <a:br>
              <a:rPr lang="gl-ES" dirty="0"/>
            </a:br>
            <a:r>
              <a:rPr lang="gl-ES" dirty="0" err="1"/>
              <a:t>Conchi</a:t>
            </a:r>
            <a:r>
              <a:rPr lang="gl-ES" dirty="0"/>
              <a:t>, Carme, María, Gabriel e Anxos.</a:t>
            </a:r>
          </a:p>
        </p:txBody>
      </p:sp>
    </p:spTree>
    <p:extLst>
      <p:ext uri="{BB962C8B-B14F-4D97-AF65-F5344CB8AC3E}">
        <p14:creationId xmlns:p14="http://schemas.microsoft.com/office/powerpoint/2010/main" val="272536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764F3A-9C9D-46D2-B563-419D6927E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gl-ES" dirty="0"/>
              <a:t>Mocidade Galega pola Memoria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EE49F99E-E627-46B5-B600-61B01043CF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78" b="21178"/>
          <a:stretch>
            <a:fillRect/>
          </a:stretch>
        </p:blipFill>
        <p:spPr>
          <a:xfrm>
            <a:off x="2589212" y="634965"/>
            <a:ext cx="8915400" cy="4346610"/>
          </a:xfrm>
        </p:spPr>
      </p:pic>
    </p:spTree>
    <p:extLst>
      <p:ext uri="{BB962C8B-B14F-4D97-AF65-F5344CB8AC3E}">
        <p14:creationId xmlns:p14="http://schemas.microsoft.com/office/powerpoint/2010/main" val="1894774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87D14-3D90-4F0B-B71E-D8C96A5C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XUSTIFICACIÓN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AC0141-9A15-49BC-BC19-8D29F3359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gl-ES" dirty="0"/>
              <a:t>Volver a mirada cara o pasado para pór en valor a figura de mulleres silenciadas e </a:t>
            </a:r>
            <a:r>
              <a:rPr lang="gl-ES" dirty="0" err="1"/>
              <a:t>represaliadas</a:t>
            </a:r>
            <a:r>
              <a:rPr lang="gl-ES" dirty="0"/>
              <a:t> polo seu xénero e pola súa ideoloxía.</a:t>
            </a:r>
          </a:p>
          <a:p>
            <a:pPr marL="0" indent="0" algn="just">
              <a:buNone/>
            </a:pPr>
            <a:endParaRPr lang="gl-ES" dirty="0"/>
          </a:p>
          <a:p>
            <a:pPr algn="just"/>
            <a:r>
              <a:rPr lang="gl-ES" dirty="0"/>
              <a:t>Achegar a figura destas mulleres á nosa rapazada </a:t>
            </a:r>
            <a:r>
              <a:rPr lang="gl-ES" dirty="0" err="1"/>
              <a:t>visibilizando</a:t>
            </a:r>
            <a:r>
              <a:rPr lang="gl-ES" dirty="0"/>
              <a:t> a Memoria en xeral e a súa Memoria en particular.</a:t>
            </a:r>
          </a:p>
          <a:p>
            <a:pPr marL="0" indent="0" algn="just">
              <a:buNone/>
            </a:pPr>
            <a:endParaRPr lang="gl-ES" dirty="0"/>
          </a:p>
          <a:p>
            <a:pPr algn="just"/>
            <a:r>
              <a:rPr lang="gl-ES" dirty="0"/>
              <a:t>Necesidade de actualizar a metodoloxía de aprendizaxe e os criterios de avaliación.</a:t>
            </a:r>
          </a:p>
          <a:p>
            <a:pPr marL="0" indent="0" algn="just">
              <a:buNone/>
            </a:pPr>
            <a:endParaRPr lang="gl-ES" dirty="0"/>
          </a:p>
          <a:p>
            <a:pPr algn="just"/>
            <a:r>
              <a:rPr lang="gl-ES" dirty="0" err="1"/>
              <a:t>Aunar</a:t>
            </a:r>
            <a:r>
              <a:rPr lang="gl-ES" dirty="0"/>
              <a:t> esforzos e labores do Comité de Igualdade, do Club de lectura,  de Normalización Lingüística </a:t>
            </a:r>
            <a:r>
              <a:rPr lang="gl-ES"/>
              <a:t>e do Departamento </a:t>
            </a:r>
            <a:r>
              <a:rPr lang="gl-ES" dirty="0"/>
              <a:t>de galego.</a:t>
            </a:r>
          </a:p>
        </p:txBody>
      </p:sp>
    </p:spTree>
    <p:extLst>
      <p:ext uri="{BB962C8B-B14F-4D97-AF65-F5344CB8AC3E}">
        <p14:creationId xmlns:p14="http://schemas.microsoft.com/office/powerpoint/2010/main" val="80573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460C2E-CD18-4233-91FC-E845FE11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288" y="6093099"/>
            <a:ext cx="8915400" cy="566738"/>
          </a:xfrm>
        </p:spPr>
        <p:txBody>
          <a:bodyPr/>
          <a:lstStyle/>
          <a:p>
            <a:r>
              <a:rPr lang="gl-ES" dirty="0"/>
              <a:t>Eva </a:t>
            </a:r>
            <a:r>
              <a:rPr lang="gl-ES" dirty="0" err="1"/>
              <a:t>Mejuto</a:t>
            </a:r>
            <a:endParaRPr lang="gl-ES" dirty="0"/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38A59AF8-3826-4189-8FCA-FE711E8B71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01" b="21101"/>
          <a:stretch>
            <a:fillRect/>
          </a:stretch>
        </p:blipFill>
        <p:spPr>
          <a:xfrm>
            <a:off x="2589213" y="635000"/>
            <a:ext cx="8915400" cy="4222750"/>
          </a:xfrm>
        </p:spPr>
      </p:pic>
    </p:spTree>
    <p:extLst>
      <p:ext uri="{BB962C8B-B14F-4D97-AF65-F5344CB8AC3E}">
        <p14:creationId xmlns:p14="http://schemas.microsoft.com/office/powerpoint/2010/main" val="3704116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B1930-8D6B-4AFF-93D8-733B01552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Desenvolvemento trimestral: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E3AEA2-098A-42C0-B71A-8F347058B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gl-ES" dirty="0"/>
              <a:t>1º trimestre: Presentación do proxecto ao alumnado, formación de grupos, materiais de apoio,  escolla das entrevistadas, preparación e realización das entrevistas. Elaboración dunha liña de tempo biográfica. </a:t>
            </a:r>
          </a:p>
          <a:p>
            <a:pPr algn="just"/>
            <a:endParaRPr lang="gl-ES" dirty="0"/>
          </a:p>
          <a:p>
            <a:pPr algn="just"/>
            <a:r>
              <a:rPr lang="gl-ES" dirty="0"/>
              <a:t>2º trimestre: Análise e interpretación das entrevistas, selección dos fragmentos máis relevantes, elaboración de titulares, interpretación do contido e valoracións persoais do alumnado.</a:t>
            </a:r>
          </a:p>
          <a:p>
            <a:pPr algn="just"/>
            <a:endParaRPr lang="gl-ES" dirty="0"/>
          </a:p>
          <a:p>
            <a:pPr algn="just"/>
            <a:r>
              <a:rPr lang="gl-ES" dirty="0"/>
              <a:t>3º trimestre: Obradoiro de curtametraxes e realización dun pequeno documental a partir do material elaborado e do aprendido no 2º trimestre.</a:t>
            </a:r>
          </a:p>
          <a:p>
            <a:pPr marL="0" indent="0">
              <a:buNone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328781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7BB0CE7-A1DE-4629-BE0A-F78A98C85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000" y="688543"/>
            <a:ext cx="7327425" cy="54809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268684-0B92-4588-8DC9-1568CB69ECB3}"/>
              </a:ext>
            </a:extLst>
          </p:cNvPr>
          <p:cNvSpPr txBox="1"/>
          <p:nvPr/>
        </p:nvSpPr>
        <p:spPr>
          <a:xfrm>
            <a:off x="3124201" y="62116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Mª Xesús Escudeiro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115162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CE2A91-4DA0-484C-8147-0C0E1F8AD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306333"/>
            <a:ext cx="8911687" cy="1280890"/>
          </a:xfrm>
        </p:spPr>
        <p:txBody>
          <a:bodyPr/>
          <a:lstStyle/>
          <a:p>
            <a:r>
              <a:rPr lang="gl-ES" dirty="0"/>
              <a:t>Voces do alumnado: Gabriel, Carme e María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ED36B-3E12-435E-B1E2-13806BF6A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71674"/>
            <a:ext cx="8987887" cy="408622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gl-ES" sz="1900" dirty="0"/>
              <a:t>Elaboración do traballo</a:t>
            </a:r>
          </a:p>
          <a:p>
            <a:pPr algn="just"/>
            <a:endParaRPr lang="gl-ES" dirty="0"/>
          </a:p>
          <a:p>
            <a:pPr algn="just"/>
            <a:r>
              <a:rPr lang="gl-ES" sz="1900" dirty="0"/>
              <a:t>Distribución de tarefas.</a:t>
            </a:r>
          </a:p>
          <a:p>
            <a:pPr algn="just"/>
            <a:endParaRPr lang="gl-ES" sz="1900" dirty="0"/>
          </a:p>
          <a:p>
            <a:pPr algn="just"/>
            <a:r>
              <a:rPr lang="gl-ES" sz="1900" dirty="0"/>
              <a:t>Selección da muller estudada a partir da entrevista.</a:t>
            </a:r>
          </a:p>
          <a:p>
            <a:pPr algn="just"/>
            <a:endParaRPr lang="gl-ES" sz="1900" dirty="0"/>
          </a:p>
          <a:p>
            <a:pPr algn="just"/>
            <a:r>
              <a:rPr lang="gl-ES" sz="1900" dirty="0"/>
              <a:t>Fragmentos seleccionados. O porqué da escolla.</a:t>
            </a:r>
          </a:p>
          <a:p>
            <a:pPr algn="just"/>
            <a:endParaRPr lang="gl-ES" sz="1900" dirty="0"/>
          </a:p>
          <a:p>
            <a:pPr algn="just"/>
            <a:r>
              <a:rPr lang="gl-ES" sz="1900" dirty="0"/>
              <a:t>Conclusións ás que chegaron.</a:t>
            </a:r>
          </a:p>
          <a:p>
            <a:pPr algn="just"/>
            <a:endParaRPr lang="gl-ES" sz="1900" dirty="0"/>
          </a:p>
          <a:p>
            <a:pPr algn="just"/>
            <a:r>
              <a:rPr lang="gl-ES" sz="1900" dirty="0"/>
              <a:t>Valoración da práctica e aprendizaxe. </a:t>
            </a:r>
          </a:p>
          <a:p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17979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A8B0B8-8B45-41D5-AA79-F6947940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26" y="110146"/>
            <a:ext cx="8460900" cy="63287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D41979-E26B-4208-B6F8-387B7935B3AE}"/>
              </a:ext>
            </a:extLst>
          </p:cNvPr>
          <p:cNvSpPr txBox="1"/>
          <p:nvPr/>
        </p:nvSpPr>
        <p:spPr>
          <a:xfrm>
            <a:off x="1476375" y="4848225"/>
            <a:ext cx="127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 err="1"/>
              <a:t>Montse</a:t>
            </a:r>
            <a:endParaRPr lang="gl-ES" dirty="0"/>
          </a:p>
          <a:p>
            <a:r>
              <a:rPr lang="gl-ES" dirty="0" err="1"/>
              <a:t>Fajardo</a:t>
            </a:r>
            <a:r>
              <a:rPr lang="gl-ES" dirty="0"/>
              <a:t> </a:t>
            </a:r>
          </a:p>
          <a:p>
            <a:r>
              <a:rPr lang="gl-ES" dirty="0"/>
              <a:t>E </a:t>
            </a:r>
          </a:p>
          <a:p>
            <a:r>
              <a:rPr lang="gl-ES" dirty="0"/>
              <a:t>Carme.</a:t>
            </a:r>
          </a:p>
        </p:txBody>
      </p:sp>
    </p:spTree>
    <p:extLst>
      <p:ext uri="{BB962C8B-B14F-4D97-AF65-F5344CB8AC3E}">
        <p14:creationId xmlns:p14="http://schemas.microsoft.com/office/powerpoint/2010/main" val="32651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BCD6B-4078-4DED-8E09-DC2B61FA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Metodoloxía e instrumentos de aprendizaxe.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C8AB58-5422-40D8-87E6-F5473FE41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/>
              <a:t>Traballo en grupos </a:t>
            </a:r>
            <a:r>
              <a:rPr lang="gl-ES" dirty="0" err="1"/>
              <a:t>colaborativos</a:t>
            </a:r>
            <a:r>
              <a:rPr lang="gl-ES" dirty="0"/>
              <a:t>.</a:t>
            </a:r>
          </a:p>
          <a:p>
            <a:r>
              <a:rPr lang="gl-ES" dirty="0"/>
              <a:t>Entrevistas ( Tipoloxía textual).</a:t>
            </a:r>
          </a:p>
          <a:p>
            <a:r>
              <a:rPr lang="gl-ES" dirty="0"/>
              <a:t>Titulares e análise interpretativas. (Tipoloxía textual).</a:t>
            </a:r>
          </a:p>
          <a:p>
            <a:r>
              <a:rPr lang="gl-ES" dirty="0"/>
              <a:t>Elaboración de carteis dixitais e liñas temporais.</a:t>
            </a:r>
          </a:p>
          <a:p>
            <a:r>
              <a:rPr lang="gl-ES" dirty="0"/>
              <a:t>Presentacións de vídeos, </a:t>
            </a:r>
            <a:r>
              <a:rPr lang="gl-ES" dirty="0" err="1"/>
              <a:t>audios</a:t>
            </a:r>
            <a:r>
              <a:rPr lang="gl-ES" dirty="0"/>
              <a:t>, diapositivas.</a:t>
            </a:r>
          </a:p>
          <a:p>
            <a:r>
              <a:rPr lang="gl-ES" dirty="0"/>
              <a:t>Obradoiro de curtametraxes para a creación do documental.</a:t>
            </a:r>
          </a:p>
          <a:p>
            <a:endParaRPr lang="gl-ES" dirty="0"/>
          </a:p>
          <a:p>
            <a:pPr>
              <a:buFont typeface="Wingdings" panose="05000000000000000000" pitchFamily="2" charset="2"/>
              <a:buChar char="v"/>
            </a:pPr>
            <a:r>
              <a:rPr lang="gl-ES" dirty="0"/>
              <a:t>Responden aos estándares de aprendizaxe marcados para 4º de ESO na materia de Lingua galega e Literatura.</a:t>
            </a:r>
          </a:p>
        </p:txBody>
      </p:sp>
    </p:spTree>
    <p:extLst>
      <p:ext uri="{BB962C8B-B14F-4D97-AF65-F5344CB8AC3E}">
        <p14:creationId xmlns:p14="http://schemas.microsoft.com/office/powerpoint/2010/main" val="3862133663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78</TotalTime>
  <Words>434</Words>
  <Application>Microsoft Office PowerPoint</Application>
  <PresentationFormat>Panorámica</PresentationFormat>
  <Paragraphs>57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Wingdings</vt:lpstr>
      <vt:lpstr>Wingdings 3</vt:lpstr>
      <vt:lpstr>Espiral</vt:lpstr>
      <vt:lpstr>Na súa Memoria, na nosa Memoria.</vt:lpstr>
      <vt:lpstr>Presentación de PowerPoint</vt:lpstr>
      <vt:lpstr>XUSTIFICACIÓN</vt:lpstr>
      <vt:lpstr>Eva Mejuto</vt:lpstr>
      <vt:lpstr>Desenvolvemento trimestral: </vt:lpstr>
      <vt:lpstr>Presentación de PowerPoint</vt:lpstr>
      <vt:lpstr>Voces do alumnado: Gabriel, Carme e María</vt:lpstr>
      <vt:lpstr>Presentación de PowerPoint</vt:lpstr>
      <vt:lpstr>Metodoloxía e instrumentos de aprendizaxe.</vt:lpstr>
      <vt:lpstr>Presentación de PowerPoint</vt:lpstr>
      <vt:lpstr>Avaliación: </vt:lpstr>
      <vt:lpstr>Presentación de PowerPoint</vt:lpstr>
      <vt:lpstr>Moitas grazas pola vosa atención.  Conchi, Carme, María, Gabriel e Anxos.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súa Memoria, na nosa Memoria.</dc:title>
  <dc:creator>anxos riv</dc:creator>
  <cp:lastModifiedBy>anxos riv</cp:lastModifiedBy>
  <cp:revision>5</cp:revision>
  <dcterms:created xsi:type="dcterms:W3CDTF">2022-04-26T16:08:03Z</dcterms:created>
  <dcterms:modified xsi:type="dcterms:W3CDTF">2022-04-28T16:27:46Z</dcterms:modified>
</cp:coreProperties>
</file>